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9" r:id="rId3"/>
    <p:sldId id="265" r:id="rId4"/>
    <p:sldId id="267" r:id="rId5"/>
    <p:sldId id="276" r:id="rId6"/>
    <p:sldId id="271" r:id="rId7"/>
    <p:sldId id="275" r:id="rId8"/>
    <p:sldId id="273" r:id="rId9"/>
    <p:sldId id="274" r:id="rId10"/>
    <p:sldId id="272" r:id="rId11"/>
  </p:sldIdLst>
  <p:sldSz cx="12192000" cy="6858000"/>
  <p:notesSz cx="6858000" cy="9144000"/>
  <p:embeddedFontLst>
    <p:embeddedFont>
      <p:font typeface="Candara" panose="020E0502030303020204" pitchFamily="34" charset="0"/>
      <p:regular r:id="rId12"/>
      <p:bold r:id="rId13"/>
      <p:italic r:id="rId14"/>
      <p:boldItalic r:id="rId15"/>
    </p:embeddedFont>
    <p:embeddedFont>
      <p:font typeface="나눔스퀘어 Bold" panose="020B0600000101010101" pitchFamily="50" charset="-127"/>
      <p:bold r:id="rId16"/>
    </p:embeddedFont>
    <p:embeddedFont>
      <p:font typeface="나눔스퀘어_ac Bold" panose="020B0600000101010101" pitchFamily="50" charset="-127"/>
      <p:bold r:id="rId17"/>
    </p:embeddedFont>
    <p:embeddedFont>
      <p:font typeface="나눔스퀘어_ac Extra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B4B5B8"/>
    <a:srgbClr val="00487E"/>
    <a:srgbClr val="2574DB"/>
    <a:srgbClr val="B0CCF2"/>
    <a:srgbClr val="9BBFEF"/>
    <a:srgbClr val="F4F7FC"/>
    <a:srgbClr val="0062AC"/>
    <a:srgbClr val="007FDE"/>
    <a:srgbClr val="008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8" autoAdjust="0"/>
    <p:restoredTop sz="94660"/>
  </p:normalViewPr>
  <p:slideViewPr>
    <p:cSldViewPr snapToGrid="0">
      <p:cViewPr>
        <p:scale>
          <a:sx n="66" d="100"/>
          <a:sy n="66" d="100"/>
        </p:scale>
        <p:origin x="580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4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2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2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9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3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7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0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360770" y="3076947"/>
            <a:ext cx="7475413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48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KISA-</a:t>
            </a:r>
            <a:r>
              <a:rPr lang="ko-KR" altLang="en-US" sz="48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신한카드</a:t>
            </a:r>
            <a:r>
              <a:rPr lang="en-US" altLang="ko-KR" sz="48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8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데이터톤</a:t>
            </a:r>
            <a:endParaRPr lang="en-US" altLang="ko-KR" sz="48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5793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고객의 연체 여부 예측하기</a:t>
            </a:r>
          </a:p>
        </p:txBody>
      </p:sp>
      <p:sp>
        <p:nvSpPr>
          <p:cNvPr id="54" name="대각선 방향의 모서리가 둥근 사각형 53"/>
          <p:cNvSpPr/>
          <p:nvPr/>
        </p:nvSpPr>
        <p:spPr>
          <a:xfrm>
            <a:off x="5611592" y="2266294"/>
            <a:ext cx="968814" cy="961289"/>
          </a:xfrm>
          <a:prstGeom prst="round2DiagRect">
            <a:avLst>
              <a:gd name="adj1" fmla="val 26286"/>
              <a:gd name="adj2" fmla="val 0"/>
            </a:avLst>
          </a:prstGeom>
          <a:solidFill>
            <a:srgbClr val="2574DB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61C1E3-C1A0-4829-8B2C-A0A9C61EA07E}"/>
              </a:ext>
            </a:extLst>
          </p:cNvPr>
          <p:cNvSpPr/>
          <p:nvPr/>
        </p:nvSpPr>
        <p:spPr>
          <a:xfrm>
            <a:off x="6598985" y="5394052"/>
            <a:ext cx="7475413" cy="929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kern="0" dirty="0" err="1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사당역</a:t>
            </a:r>
            <a:r>
              <a:rPr lang="ko-KR" altLang="en-US" sz="2000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000" b="1" kern="0" dirty="0" err="1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번출구</a:t>
            </a:r>
            <a:endParaRPr lang="en-US" altLang="ko-KR" sz="2000" b="1" kern="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김정의</a:t>
            </a:r>
            <a:r>
              <a:rPr lang="en-US" altLang="ko-KR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이원도</a:t>
            </a:r>
            <a:r>
              <a:rPr lang="en-US" altLang="ko-KR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류경희</a:t>
            </a:r>
            <a:endParaRPr lang="en-US" altLang="ko-KR" b="1" kern="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09E3D5-3EF7-4175-8EFC-E45C52711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52" b="16025"/>
          <a:stretch/>
        </p:blipFill>
        <p:spPr>
          <a:xfrm>
            <a:off x="5767749" y="2124839"/>
            <a:ext cx="812657" cy="112135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7B9AC1D-8E67-4D62-BA0F-B2C95BCD31CD}"/>
              </a:ext>
            </a:extLst>
          </p:cNvPr>
          <p:cNvSpPr/>
          <p:nvPr/>
        </p:nvSpPr>
        <p:spPr>
          <a:xfrm>
            <a:off x="9320530" y="5560969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 10">
            <a:extLst>
              <a:ext uri="{FF2B5EF4-FFF2-40B4-BE49-F238E27FC236}">
                <a16:creationId xmlns:a16="http://schemas.microsoft.com/office/drawing/2014/main" id="{E5729AC4-46B5-413F-9C74-8C63485B62BF}"/>
              </a:ext>
            </a:extLst>
          </p:cNvPr>
          <p:cNvSpPr>
            <a:spLocks/>
          </p:cNvSpPr>
          <p:nvPr/>
        </p:nvSpPr>
        <p:spPr bwMode="auto">
          <a:xfrm>
            <a:off x="9385315" y="5631141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1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9P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</a:t>
            </a:r>
            <a:r>
              <a:rPr lang="ko-KR" altLang="en-US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분석</a:t>
            </a:r>
            <a:endParaRPr lang="en-US" altLang="ko-KR" sz="36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872" y="1271944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475D0-D755-420E-8192-0F57C6BC7B27}"/>
              </a:ext>
            </a:extLst>
          </p:cNvPr>
          <p:cNvSpPr txBox="1"/>
          <p:nvPr/>
        </p:nvSpPr>
        <p:spPr>
          <a:xfrm>
            <a:off x="1425388" y="1806690"/>
            <a:ext cx="10478220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최종적으로 약 20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000개의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데이터로 5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000개의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데이터를 평가해본 결과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5A9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b="1" dirty="0" err="1">
                <a:solidFill>
                  <a:srgbClr val="005A9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DNN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가장 좋은 성능을 보여줌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82.36 %, AUC 0.77)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DNN을</a:t>
            </a:r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선택</a:t>
            </a:r>
            <a:endParaRPr lang="en-US" altLang="ko-KR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현재의 연체 여부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(Y)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예측함에 있어서 M1, M2시점과 관련된 변수들 (X12, X13, X18, X19 등)은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예측하는데 큰 도움이 되었지만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나머지 변수들은 그리 관련성이 높다고 말할 수가 없었다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모델이 예측을 실패한 경우를 직접 확인해본 결과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이전에는 연체가 존재하지 않았으나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갑작스레 연체가 발생하는 등 예외적인 경우가 많아 연체 여부를 정확히 구분하는 것이 어려웠다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구체적인 소비내역 등 연체 여부를 예측하는 데에 도움이 될 만한 데이터를 추가적으로 얻을 수 있다면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성능향상에 도움이 될 것이다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15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1P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822533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23" name="모서리가 둥근 직사각형 30">
            <a:extLst>
              <a:ext uri="{FF2B5EF4-FFF2-40B4-BE49-F238E27FC236}">
                <a16:creationId xmlns:a16="http://schemas.microsoft.com/office/drawing/2014/main" id="{1ECF9758-2632-4005-8F63-1B3622C55395}"/>
              </a:ext>
            </a:extLst>
          </p:cNvPr>
          <p:cNvSpPr/>
          <p:nvPr/>
        </p:nvSpPr>
        <p:spPr>
          <a:xfrm>
            <a:off x="6613203" y="2551334"/>
            <a:ext cx="2893564" cy="457200"/>
          </a:xfrm>
          <a:prstGeom prst="roundRect">
            <a:avLst/>
          </a:prstGeom>
          <a:solidFill>
            <a:srgbClr val="008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r>
              <a:rPr lang="ko-KR" altLang="en-US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02635C52-0333-4A1D-A60C-F613BE2DA0CD}"/>
              </a:ext>
            </a:extLst>
          </p:cNvPr>
          <p:cNvSpPr/>
          <p:nvPr/>
        </p:nvSpPr>
        <p:spPr>
          <a:xfrm>
            <a:off x="6613203" y="4643209"/>
            <a:ext cx="2860090" cy="416296"/>
          </a:xfrm>
          <a:prstGeom prst="round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r>
              <a:rPr lang="en-US" altLang="ko-KR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모서리가 둥근 직사각형 30">
            <a:extLst>
              <a:ext uri="{FF2B5EF4-FFF2-40B4-BE49-F238E27FC236}">
                <a16:creationId xmlns:a16="http://schemas.microsoft.com/office/drawing/2014/main" id="{798AC445-CE0E-431E-95A2-484A6CFEE217}"/>
              </a:ext>
            </a:extLst>
          </p:cNvPr>
          <p:cNvSpPr/>
          <p:nvPr/>
        </p:nvSpPr>
        <p:spPr>
          <a:xfrm>
            <a:off x="6676730" y="5622718"/>
            <a:ext cx="2860090" cy="444935"/>
          </a:xfrm>
          <a:prstGeom prst="roundRect">
            <a:avLst/>
          </a:prstGeom>
          <a:solidFill>
            <a:srgbClr val="004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분석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모서리가 둥근 직사각형 30">
            <a:extLst>
              <a:ext uri="{FF2B5EF4-FFF2-40B4-BE49-F238E27FC236}">
                <a16:creationId xmlns:a16="http://schemas.microsoft.com/office/drawing/2014/main" id="{9E485EC5-9A27-4AAB-AE5B-A65A3D0BC1BB}"/>
              </a:ext>
            </a:extLst>
          </p:cNvPr>
          <p:cNvSpPr/>
          <p:nvPr/>
        </p:nvSpPr>
        <p:spPr>
          <a:xfrm>
            <a:off x="6619861" y="3517743"/>
            <a:ext cx="2893564" cy="504147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Engineering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FC60EA61-09C6-4CA1-BE31-1D585A991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84C748DA-CF20-44F1-B904-D3632ACD0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566" y="185601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0EA37F-17AD-4169-9C7B-F373139E9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731" y="-30711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FD8F94C-8150-4047-9685-74B7813BF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88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74FCE13-3D8C-418C-8308-43530AE87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09600" y="58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_x611870536">
            <a:extLst>
              <a:ext uri="{FF2B5EF4-FFF2-40B4-BE49-F238E27FC236}">
                <a16:creationId xmlns:a16="http://schemas.microsoft.com/office/drawing/2014/main" id="{50B699DA-7670-4670-B27C-1E7ED9692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8234" y="2031382"/>
            <a:ext cx="1772008" cy="13007"/>
          </a:xfrm>
          <a:prstGeom prst="line">
            <a:avLst/>
          </a:prstGeom>
          <a:noFill/>
          <a:ln w="25400">
            <a:solidFill>
              <a:srgbClr val="59595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8CA1ED-8C5B-4B71-B467-06D03C9CB91D}"/>
              </a:ext>
            </a:extLst>
          </p:cNvPr>
          <p:cNvSpPr txBox="1"/>
          <p:nvPr/>
        </p:nvSpPr>
        <p:spPr>
          <a:xfrm>
            <a:off x="1202984" y="1943738"/>
            <a:ext cx="5216968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GOAL 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고객의 연체 여부를 예측하는 최적의 모델 찾기</a:t>
            </a:r>
            <a:endParaRPr lang="en-US" altLang="ko-KR" sz="1800" b="1" dirty="0">
              <a:solidFill>
                <a:srgbClr val="44546A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5C02138-72AD-41FB-AA03-2C69D37AC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031" y="2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596980840">
            <a:extLst>
              <a:ext uri="{FF2B5EF4-FFF2-40B4-BE49-F238E27FC236}">
                <a16:creationId xmlns:a16="http://schemas.microsoft.com/office/drawing/2014/main" id="{EE3D8EE1-8E8E-4AA1-AF52-C8C21E4E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820" y="2596141"/>
            <a:ext cx="803275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_x596980840">
            <a:extLst>
              <a:ext uri="{FF2B5EF4-FFF2-40B4-BE49-F238E27FC236}">
                <a16:creationId xmlns:a16="http://schemas.microsoft.com/office/drawing/2014/main" id="{F80D9883-640E-467A-88DB-51EB699D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820" y="4915780"/>
            <a:ext cx="803275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CFAF164E-8909-4952-B3E7-681C2EE34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505" y="-14648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596981344">
            <a:extLst>
              <a:ext uri="{FF2B5EF4-FFF2-40B4-BE49-F238E27FC236}">
                <a16:creationId xmlns:a16="http://schemas.microsoft.com/office/drawing/2014/main" id="{83B6BEE5-86C8-46A8-AA1F-E1F038F32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16" y="3815121"/>
            <a:ext cx="857250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43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2P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12AE398-8A8B-4BCA-B699-6CDA342BC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0" t="36444" r="68666" b="61405"/>
          <a:stretch/>
        </p:blipFill>
        <p:spPr>
          <a:xfrm>
            <a:off x="554044" y="3144520"/>
            <a:ext cx="3134600" cy="2844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C11220-C358-4BC6-BC76-3C662C871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0" t="40000" r="68917" b="37636"/>
          <a:stretch/>
        </p:blipFill>
        <p:spPr>
          <a:xfrm>
            <a:off x="730638" y="3708794"/>
            <a:ext cx="1480149" cy="22001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4B74EF-902C-411A-B5E2-CEA2B5692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70" t="35555" r="70917" b="37482"/>
          <a:stretch/>
        </p:blipFill>
        <p:spPr>
          <a:xfrm>
            <a:off x="2350066" y="3647966"/>
            <a:ext cx="1123606" cy="242993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A588B8-2CB5-4A7C-9C68-019BCC658971}"/>
              </a:ext>
            </a:extLst>
          </p:cNvPr>
          <p:cNvSpPr/>
          <p:nvPr/>
        </p:nvSpPr>
        <p:spPr>
          <a:xfrm>
            <a:off x="-74320" y="2249102"/>
            <a:ext cx="3435934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제공된 데이터의 결측 값 존재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</a:p>
          <a:p>
            <a:pPr algn="r"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B3D532-4C61-470D-AD5B-7A2BB6B4EE12}"/>
              </a:ext>
            </a:extLst>
          </p:cNvPr>
          <p:cNvSpPr/>
          <p:nvPr/>
        </p:nvSpPr>
        <p:spPr>
          <a:xfrm>
            <a:off x="1751700" y="1166006"/>
            <a:ext cx="4122978" cy="488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제공된 데이터 확인 </a:t>
            </a:r>
            <a:endParaRPr lang="en-US" altLang="ko-KR" sz="19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946EE35-BF88-4F6C-A223-E64D3B8ACBF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94B20F-7FB1-4F08-98FE-58A6E452D1BF}"/>
              </a:ext>
            </a:extLst>
          </p:cNvPr>
          <p:cNvSpPr/>
          <p:nvPr/>
        </p:nvSpPr>
        <p:spPr>
          <a:xfrm>
            <a:off x="3982342" y="2156045"/>
            <a:ext cx="3435934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연체 여부인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구성됨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구성비율은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8:2 (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연체 無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연체 有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1B01793-6BA1-44A7-AC7A-761E8B6AAECA}"/>
              </a:ext>
            </a:extLst>
          </p:cNvPr>
          <p:cNvPicPr/>
          <p:nvPr/>
        </p:nvPicPr>
        <p:blipFill rotWithShape="1">
          <a:blip r:embed="rId5"/>
          <a:srcRect l="22158" t="39985" r="51956" b="30950"/>
          <a:stretch/>
        </p:blipFill>
        <p:spPr bwMode="auto">
          <a:xfrm>
            <a:off x="4203513" y="3607317"/>
            <a:ext cx="3434498" cy="2429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91EF0E5-9A30-4B4B-A5E1-D51652191069}"/>
              </a:ext>
            </a:extLst>
          </p:cNvPr>
          <p:cNvSpPr/>
          <p:nvPr/>
        </p:nvSpPr>
        <p:spPr>
          <a:xfrm>
            <a:off x="7910980" y="2168330"/>
            <a:ext cx="3781494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Y(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연체 여부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성별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학벌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혼인 여부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한도금액은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 상관관계가 없었다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7FFEA-02D5-43D9-BCF1-EFD0BD198E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38" t="51700" r="64328" b="45810"/>
          <a:stretch/>
        </p:blipFill>
        <p:spPr>
          <a:xfrm>
            <a:off x="4203513" y="3152840"/>
            <a:ext cx="3134600" cy="2844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178F93-4673-462E-B203-CD8E7FBFA8F0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E81F5F-8787-487D-83D4-36E3BFACD4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083" t="40421" r="51816" b="26815"/>
          <a:stretch/>
        </p:blipFill>
        <p:spPr>
          <a:xfrm>
            <a:off x="8057177" y="3231641"/>
            <a:ext cx="3635297" cy="277983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784F6C-7EFA-4DE0-BA5B-DF6DDC61A79C}"/>
              </a:ext>
            </a:extLst>
          </p:cNvPr>
          <p:cNvSpPr/>
          <p:nvPr/>
        </p:nvSpPr>
        <p:spPr>
          <a:xfrm>
            <a:off x="1727200" y="100052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EDA  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35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3P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E516496-7350-40A7-9FAC-091FE14652F8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E2CF43-9589-49C6-B939-D0CB4CCCFF02}"/>
              </a:ext>
            </a:extLst>
          </p:cNvPr>
          <p:cNvSpPr/>
          <p:nvPr/>
        </p:nvSpPr>
        <p:spPr>
          <a:xfrm>
            <a:off x="1751103" y="1285697"/>
            <a:ext cx="5679216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X6 </a:t>
            </a:r>
            <a:r>
              <a:rPr lang="ko-KR" altLang="en-US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부터 </a:t>
            </a:r>
            <a:r>
              <a:rPr lang="en-US" altLang="ko-KR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X11 (1</a:t>
            </a:r>
            <a:r>
              <a:rPr lang="ko-KR" altLang="en-US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</a:t>
            </a:r>
            <a:r>
              <a:rPr lang="en-US" altLang="ko-KR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~6</a:t>
            </a:r>
            <a:r>
              <a:rPr lang="ko-KR" altLang="en-US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연체상태</a:t>
            </a:r>
            <a:r>
              <a:rPr lang="en-US" altLang="ko-KR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  <a:endParaRPr lang="en-US" altLang="ko-KR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CC257-B065-4A13-9EC2-DC4A19138C7A}"/>
              </a:ext>
            </a:extLst>
          </p:cNvPr>
          <p:cNvSpPr txBox="1"/>
          <p:nvPr/>
        </p:nvSpPr>
        <p:spPr>
          <a:xfrm>
            <a:off x="1751103" y="1891905"/>
            <a:ext cx="61061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5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각 </a:t>
            </a:r>
            <a:r>
              <a:rPr lang="en-US" altLang="ko-KR" sz="15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Feature</a:t>
            </a:r>
            <a:r>
              <a:rPr lang="ko-KR" altLang="ko-KR" sz="15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들은 </a:t>
            </a:r>
            <a:r>
              <a:rPr lang="en-US" altLang="ko-KR" sz="15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5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부터 </a:t>
            </a:r>
            <a:r>
              <a:rPr lang="en-US" altLang="ko-KR" sz="15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8</a:t>
            </a:r>
            <a:r>
              <a:rPr lang="ko-KR" altLang="ko-KR" sz="15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까지의 값으로 구성되어 있음</a:t>
            </a:r>
            <a:endParaRPr lang="en-US" altLang="ko-KR" sz="15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모든 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Feature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3 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이상의 값은 구성 비율 낮음 </a:t>
            </a:r>
            <a:endParaRPr lang="en-US" altLang="ko-KR" sz="15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/>
              <a:t>  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E5EC65-DCD1-4888-9077-A20ABA39C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3" t="36655" r="66084" b="30530"/>
          <a:stretch/>
        </p:blipFill>
        <p:spPr>
          <a:xfrm>
            <a:off x="959855" y="3383321"/>
            <a:ext cx="1510820" cy="2836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4A028E9-84C1-4B81-854D-03B76BE7E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7" t="34880" r="65953" b="32148"/>
          <a:stretch/>
        </p:blipFill>
        <p:spPr>
          <a:xfrm>
            <a:off x="2633980" y="3396054"/>
            <a:ext cx="1497253" cy="281054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365743-985B-4FE9-A5C4-830710D6A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83" t="32173" r="66084" b="34370"/>
          <a:stretch/>
        </p:blipFill>
        <p:spPr>
          <a:xfrm>
            <a:off x="4292408" y="3396157"/>
            <a:ext cx="1381184" cy="278497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50ED9678-F1A1-4629-8E3B-9B6AA97C26E2}"/>
              </a:ext>
            </a:extLst>
          </p:cNvPr>
          <p:cNvSpPr/>
          <p:nvPr/>
        </p:nvSpPr>
        <p:spPr>
          <a:xfrm>
            <a:off x="1727200" y="100052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EDA  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45D1BD-EC7B-4152-8FE3-D34422ECF75D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BCBA62-D35E-438A-ADDC-B619A923E7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64" t="45804" r="65861" b="23930"/>
          <a:stretch/>
        </p:blipFill>
        <p:spPr>
          <a:xfrm>
            <a:off x="5993655" y="3406831"/>
            <a:ext cx="1497254" cy="27485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FF367-D11D-48AF-883D-9B7F30867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869" t="41559" r="65861" b="29263"/>
          <a:stretch/>
        </p:blipFill>
        <p:spPr>
          <a:xfrm>
            <a:off x="7661709" y="3413252"/>
            <a:ext cx="1542537" cy="27309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EBF419-61DF-472B-893C-FBF777AC6B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84" t="50000" r="65861" b="19703"/>
          <a:stretch/>
        </p:blipFill>
        <p:spPr>
          <a:xfrm>
            <a:off x="9353332" y="3400717"/>
            <a:ext cx="1542538" cy="27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2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4P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C907E4-5C9E-415E-9B2C-889EF81AAADD}"/>
              </a:ext>
            </a:extLst>
          </p:cNvPr>
          <p:cNvSpPr/>
          <p:nvPr/>
        </p:nvSpPr>
        <p:spPr>
          <a:xfrm>
            <a:off x="1698072" y="1122856"/>
            <a:ext cx="5679216" cy="488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X12 </a:t>
            </a:r>
            <a:r>
              <a:rPr lang="ko-KR" altLang="en-US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부터 </a:t>
            </a:r>
            <a:r>
              <a:rPr lang="en-US" altLang="ko-KR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X17(1</a:t>
            </a:r>
            <a:r>
              <a:rPr lang="ko-KR" altLang="en-US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</a:t>
            </a:r>
            <a:r>
              <a:rPr lang="en-US" altLang="ko-KR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~6</a:t>
            </a:r>
            <a:r>
              <a:rPr lang="ko-KR" altLang="en-US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청구금액</a:t>
            </a:r>
            <a:r>
              <a:rPr lang="en-US" altLang="ko-KR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  <a:endParaRPr lang="en-US" altLang="ko-KR" sz="19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C0706-DF45-4CC3-9783-449CF1D39DF1}"/>
              </a:ext>
            </a:extLst>
          </p:cNvPr>
          <p:cNvSpPr txBox="1"/>
          <p:nvPr/>
        </p:nvSpPr>
        <p:spPr>
          <a:xfrm>
            <a:off x="171566" y="5725679"/>
            <a:ext cx="5687411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u="sng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X12 – (X13 – X12) &lt; 0</a:t>
            </a:r>
            <a:r>
              <a:rPr lang="ko-KR" altLang="ko-KR" sz="1600" u="sng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 경우</a:t>
            </a:r>
            <a:r>
              <a:rPr lang="en-US" altLang="ko-KR" sz="1600" u="sng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u="sng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현재 연체 無</a:t>
            </a:r>
            <a:r>
              <a:rPr lang="ko-KR" altLang="en-US" sz="16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u="sng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u="sng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                                     X12 – (X13 – X12) &gt; 0 </a:t>
            </a:r>
            <a:r>
              <a:rPr lang="ko-KR" altLang="ko-KR" sz="1600" u="sng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인 경우</a:t>
            </a:r>
            <a:r>
              <a:rPr lang="en-US" altLang="ko-KR" sz="1600" u="sng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u="sng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현재 연체 有</a:t>
            </a:r>
            <a:endParaRPr lang="ko-KR" altLang="en-US" sz="1600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D133031-FF43-4222-A10C-B02179639A99}"/>
              </a:ext>
            </a:extLst>
          </p:cNvPr>
          <p:cNvCxnSpPr>
            <a:cxnSpLocks/>
          </p:cNvCxnSpPr>
          <p:nvPr/>
        </p:nvCxnSpPr>
        <p:spPr>
          <a:xfrm>
            <a:off x="5760720" y="2281873"/>
            <a:ext cx="0" cy="449092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2F1DD21-2F42-4006-ACDD-9F15D4AEE239}"/>
              </a:ext>
            </a:extLst>
          </p:cNvPr>
          <p:cNvSpPr/>
          <p:nvPr/>
        </p:nvSpPr>
        <p:spPr>
          <a:xfrm>
            <a:off x="622971" y="4458637"/>
            <a:ext cx="4213191" cy="162560"/>
          </a:xfrm>
          <a:prstGeom prst="rightArrow">
            <a:avLst/>
          </a:prstGeom>
          <a:solidFill>
            <a:srgbClr val="2574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58657B0-CCB7-4FD3-A97F-72DB41FCFCE6}"/>
              </a:ext>
            </a:extLst>
          </p:cNvPr>
          <p:cNvCxnSpPr/>
          <p:nvPr/>
        </p:nvCxnSpPr>
        <p:spPr>
          <a:xfrm>
            <a:off x="1425388" y="4318064"/>
            <a:ext cx="0" cy="4185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28067EB-A4BD-4A93-99DD-053860C8ADC3}"/>
              </a:ext>
            </a:extLst>
          </p:cNvPr>
          <p:cNvCxnSpPr>
            <a:cxnSpLocks/>
          </p:cNvCxnSpPr>
          <p:nvPr/>
        </p:nvCxnSpPr>
        <p:spPr>
          <a:xfrm>
            <a:off x="2729566" y="4330647"/>
            <a:ext cx="0" cy="4185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EC608-EF85-400A-A8CE-33A6B466E972}"/>
              </a:ext>
            </a:extLst>
          </p:cNvPr>
          <p:cNvCxnSpPr>
            <a:cxnSpLocks/>
          </p:cNvCxnSpPr>
          <p:nvPr/>
        </p:nvCxnSpPr>
        <p:spPr>
          <a:xfrm>
            <a:off x="4181556" y="4318064"/>
            <a:ext cx="0" cy="4185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7958B8-0699-4E58-B0AE-F5C0BAED9F76}"/>
              </a:ext>
            </a:extLst>
          </p:cNvPr>
          <p:cNvSpPr/>
          <p:nvPr/>
        </p:nvSpPr>
        <p:spPr>
          <a:xfrm>
            <a:off x="2450077" y="4608653"/>
            <a:ext cx="566450" cy="4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62A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31C91F2-BF0E-4E01-97BD-1E85A343F674}"/>
              </a:ext>
            </a:extLst>
          </p:cNvPr>
          <p:cNvSpPr/>
          <p:nvPr/>
        </p:nvSpPr>
        <p:spPr>
          <a:xfrm>
            <a:off x="1182386" y="4614375"/>
            <a:ext cx="566450" cy="4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62A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M2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60D0A1-4EB0-45B6-B053-99EAF1271170}"/>
              </a:ext>
            </a:extLst>
          </p:cNvPr>
          <p:cNvSpPr/>
          <p:nvPr/>
        </p:nvSpPr>
        <p:spPr>
          <a:xfrm>
            <a:off x="3849182" y="4606381"/>
            <a:ext cx="688498" cy="4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rgbClr val="0062A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</a:t>
            </a:r>
            <a:endParaRPr lang="en-US" altLang="ko-KR" sz="1700" b="1" dirty="0">
              <a:solidFill>
                <a:srgbClr val="0062A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1848AB13-3A23-4C69-95B1-38FB6969F38C}"/>
              </a:ext>
            </a:extLst>
          </p:cNvPr>
          <p:cNvSpPr/>
          <p:nvPr/>
        </p:nvSpPr>
        <p:spPr>
          <a:xfrm rot="8208263">
            <a:off x="1332410" y="3792887"/>
            <a:ext cx="1521245" cy="1450334"/>
          </a:xfrm>
          <a:prstGeom prst="arc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원호 36">
            <a:extLst>
              <a:ext uri="{FF2B5EF4-FFF2-40B4-BE49-F238E27FC236}">
                <a16:creationId xmlns:a16="http://schemas.microsoft.com/office/drawing/2014/main" id="{CC95137E-7C7D-4EC1-A47E-CC7AE27DF470}"/>
              </a:ext>
            </a:extLst>
          </p:cNvPr>
          <p:cNvSpPr/>
          <p:nvPr/>
        </p:nvSpPr>
        <p:spPr>
          <a:xfrm rot="8208263">
            <a:off x="2748019" y="3792562"/>
            <a:ext cx="1521245" cy="1450334"/>
          </a:xfrm>
          <a:prstGeom prst="arc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91CFF4-9D58-44D3-A42F-67BCD2B411EB}"/>
              </a:ext>
            </a:extLst>
          </p:cNvPr>
          <p:cNvSpPr/>
          <p:nvPr/>
        </p:nvSpPr>
        <p:spPr>
          <a:xfrm>
            <a:off x="1646492" y="5221082"/>
            <a:ext cx="3644745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X12 – X13   =   X12 – X13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FD00F2-6951-46A6-A060-245B908A454A}"/>
              </a:ext>
            </a:extLst>
          </p:cNvPr>
          <p:cNvSpPr txBox="1"/>
          <p:nvPr/>
        </p:nvSpPr>
        <p:spPr>
          <a:xfrm>
            <a:off x="171566" y="1840286"/>
            <a:ext cx="5695230" cy="274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전부터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전까지의 시기 중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상관관계가 높은 </a:t>
            </a:r>
            <a:r>
              <a:rPr lang="ko-KR" altLang="en-US" sz="16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 </a:t>
            </a:r>
            <a:r>
              <a:rPr lang="en-US" altLang="ko-KR" sz="16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</a:t>
            </a:r>
            <a:r>
              <a:rPr lang="en-US" altLang="ko-KR" sz="16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(X12)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6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</a:t>
            </a:r>
            <a:r>
              <a:rPr lang="en-US" altLang="ko-KR" sz="16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(X13)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주목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채무가 선형적으로 감소할 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채무를 갚고 있을 것이라 판단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가정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(2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청구 금액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청구 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(1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청구 금액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청구 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6789FE-9A67-4D76-BD6E-C0CDD141ABD6}"/>
              </a:ext>
            </a:extLst>
          </p:cNvPr>
          <p:cNvSpPr txBox="1"/>
          <p:nvPr/>
        </p:nvSpPr>
        <p:spPr>
          <a:xfrm>
            <a:off x="5975131" y="5009444"/>
            <a:ext cx="5687411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결과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연체 상태인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5,508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 중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334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명은 채무를 일정하게 갚고 있고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5,174</a:t>
            </a:r>
            <a:r>
              <a:rPr lang="ko-KR" altLang="ko-KR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명이 채무를 갚지 않고 있는 것으로 분류</a:t>
            </a:r>
            <a:r>
              <a:rPr lang="ko-KR" altLang="en-US" sz="16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됨</a:t>
            </a:r>
            <a:endParaRPr lang="en-US" altLang="ko-KR" sz="16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            X12-(X13-X12)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보다 큰 지의 여부는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         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현재 연체인 사람을 분류할 수 있는 유의미한 변수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F709EC6-237A-4047-856A-97C12098195F}"/>
              </a:ext>
            </a:extLst>
          </p:cNvPr>
          <p:cNvCxnSpPr>
            <a:cxnSpLocks/>
          </p:cNvCxnSpPr>
          <p:nvPr/>
        </p:nvCxnSpPr>
        <p:spPr>
          <a:xfrm>
            <a:off x="6336279" y="5990908"/>
            <a:ext cx="304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CF88CE-8833-4E70-B64E-D27D111F17E8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46FF0C-0F6F-45A3-B863-00072F4988CA}"/>
              </a:ext>
            </a:extLst>
          </p:cNvPr>
          <p:cNvSpPr/>
          <p:nvPr/>
        </p:nvSpPr>
        <p:spPr>
          <a:xfrm>
            <a:off x="1727200" y="100052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EDA  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A7C0C5-BD2B-4091-A527-7AB4E95B6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" t="-7275" r="-779" b="7275"/>
          <a:stretch/>
        </p:blipFill>
        <p:spPr bwMode="auto">
          <a:xfrm>
            <a:off x="6336279" y="1840286"/>
            <a:ext cx="4139105" cy="274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4CFC8B-01BD-4720-B74A-D0AC55D6E4EE}"/>
              </a:ext>
            </a:extLst>
          </p:cNvPr>
          <p:cNvSpPr txBox="1"/>
          <p:nvPr/>
        </p:nvSpPr>
        <p:spPr>
          <a:xfrm>
            <a:off x="9086249" y="2264012"/>
            <a:ext cx="8024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5,174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B569F-E7D2-4C96-9603-480C60EAF6C0}"/>
              </a:ext>
            </a:extLst>
          </p:cNvPr>
          <p:cNvSpPr txBox="1"/>
          <p:nvPr/>
        </p:nvSpPr>
        <p:spPr>
          <a:xfrm>
            <a:off x="7473541" y="4008827"/>
            <a:ext cx="812464" cy="321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334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802D1D-A719-4ADE-B5DC-25EB5E710715}"/>
              </a:ext>
            </a:extLst>
          </p:cNvPr>
          <p:cNvSpPr/>
          <p:nvPr/>
        </p:nvSpPr>
        <p:spPr>
          <a:xfrm>
            <a:off x="8831760" y="4560380"/>
            <a:ext cx="1877901" cy="32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3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X12 – (X13 - X12 ) &gt; 0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36262B-18A4-4B33-B219-AE01FCC14511}"/>
              </a:ext>
            </a:extLst>
          </p:cNvPr>
          <p:cNvSpPr/>
          <p:nvPr/>
        </p:nvSpPr>
        <p:spPr>
          <a:xfrm>
            <a:off x="7034150" y="4571070"/>
            <a:ext cx="1877901" cy="32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3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X12 – (X13 - X12 ) &lt; 0</a:t>
            </a:r>
          </a:p>
        </p:txBody>
      </p:sp>
    </p:spTree>
    <p:extLst>
      <p:ext uri="{BB962C8B-B14F-4D97-AF65-F5344CB8AC3E}">
        <p14:creationId xmlns:p14="http://schemas.microsoft.com/office/powerpoint/2010/main" val="56997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5P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EDA </a:t>
            </a: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C907E4-5C9E-415E-9B2C-889EF81AAADD}"/>
              </a:ext>
            </a:extLst>
          </p:cNvPr>
          <p:cNvSpPr/>
          <p:nvPr/>
        </p:nvSpPr>
        <p:spPr>
          <a:xfrm>
            <a:off x="1698072" y="1122856"/>
            <a:ext cx="5679216" cy="488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X18 </a:t>
            </a:r>
            <a:r>
              <a:rPr lang="ko-KR" altLang="en-US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부터 </a:t>
            </a:r>
            <a:r>
              <a:rPr lang="en-US" altLang="ko-KR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X23(1</a:t>
            </a:r>
            <a:r>
              <a:rPr lang="ko-KR" altLang="en-US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</a:t>
            </a:r>
            <a:r>
              <a:rPr lang="en-US" altLang="ko-KR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~6</a:t>
            </a:r>
            <a:r>
              <a:rPr lang="ko-KR" altLang="en-US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사용금액</a:t>
            </a:r>
            <a:r>
              <a:rPr lang="en-US" altLang="ko-KR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9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  <a:endParaRPr lang="en-US" altLang="ko-KR" sz="19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983BB-1621-4D2A-8731-5974E65A6647}"/>
              </a:ext>
            </a:extLst>
          </p:cNvPr>
          <p:cNvSpPr txBox="1"/>
          <p:nvPr/>
        </p:nvSpPr>
        <p:spPr>
          <a:xfrm>
            <a:off x="1015999" y="1711358"/>
            <a:ext cx="10293234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결과에서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X12-(X13-X12) &lt; 0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에 해당하는 사람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  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즉 채무를 일정하게 갚고있는 사람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334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명을 대상으로 카드 사용금액을 분석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872" y="1271944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69655384">
            <a:extLst>
              <a:ext uri="{FF2B5EF4-FFF2-40B4-BE49-F238E27FC236}">
                <a16:creationId xmlns:a16="http://schemas.microsoft.com/office/drawing/2014/main" id="{680E24CD-F9CC-435C-830C-C0EFA5CD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30" y="3489828"/>
            <a:ext cx="6282690" cy="148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0BABB-B8D5-4649-A0BB-4A4F3837831B}"/>
              </a:ext>
            </a:extLst>
          </p:cNvPr>
          <p:cNvSpPr txBox="1"/>
          <p:nvPr/>
        </p:nvSpPr>
        <p:spPr>
          <a:xfrm>
            <a:off x="962024" y="2534147"/>
            <a:ext cx="10267951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이전과 마찬가지로 최근 시점인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전에 주목하여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(1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사용 금액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2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사용 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경우를 분류함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D13853-F079-45A1-ACE6-F0D1EE4502E1}"/>
              </a:ext>
            </a:extLst>
          </p:cNvPr>
          <p:cNvSpPr txBox="1"/>
          <p:nvPr/>
        </p:nvSpPr>
        <p:spPr>
          <a:xfrm>
            <a:off x="972835" y="4971862"/>
            <a:ext cx="10293234" cy="1949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574D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X18 – X19 &gt;=0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경우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 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사용금액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&gt; 2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사용금액          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255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574D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X18 – X19 &gt;=0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경우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 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사용금액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&lt; 2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전 사용금액          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79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연체가 있는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5,508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  중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79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명을 제외하고는 두 가지 기준을 통해 연체자를 분류할 수 있다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C25AB7-CDCE-41C4-88EF-3334259C15B5}"/>
              </a:ext>
            </a:extLst>
          </p:cNvPr>
          <p:cNvCxnSpPr>
            <a:cxnSpLocks/>
          </p:cNvCxnSpPr>
          <p:nvPr/>
        </p:nvCxnSpPr>
        <p:spPr>
          <a:xfrm>
            <a:off x="7072712" y="5241440"/>
            <a:ext cx="304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8A6314-BBC2-41FD-9110-46E1F69C4B2A}"/>
              </a:ext>
            </a:extLst>
          </p:cNvPr>
          <p:cNvCxnSpPr>
            <a:cxnSpLocks/>
          </p:cNvCxnSpPr>
          <p:nvPr/>
        </p:nvCxnSpPr>
        <p:spPr>
          <a:xfrm>
            <a:off x="7072712" y="5586056"/>
            <a:ext cx="304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C7EB56-D8E8-43CE-8F31-9904DD4F4EF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605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6P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Feature Engineering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712" y="1301002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C7D525B-07B1-452B-B539-DD326B328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B881CD-1E80-4CF5-934C-B2DE52FF9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F3CEBD-F78A-4FA5-B293-6F19DA30F6E9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ACB23-19DA-4959-A438-DE73C47EE5EB}"/>
              </a:ext>
            </a:extLst>
          </p:cNvPr>
          <p:cNvSpPr txBox="1"/>
          <p:nvPr/>
        </p:nvSpPr>
        <p:spPr>
          <a:xfrm>
            <a:off x="1705707" y="837550"/>
            <a:ext cx="6979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앞의 </a:t>
            </a:r>
            <a:r>
              <a:rPr lang="en-US" altLang="ko-KR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</a:t>
            </a:r>
            <a:r>
              <a:rPr lang="ko-KR" altLang="en-US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근거로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세 가지 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진행하였다</a:t>
            </a:r>
            <a:endParaRPr lang="ko-KR" altLang="en-US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4A6D5-EEA9-4C80-8105-00540B03BFA4}"/>
              </a:ext>
            </a:extLst>
          </p:cNvPr>
          <p:cNvSpPr txBox="1"/>
          <p:nvPr/>
        </p:nvSpPr>
        <p:spPr>
          <a:xfrm>
            <a:off x="257354" y="2062458"/>
            <a:ext cx="522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ea"/>
              <a:buAutoNum type="circleNumDbPlain"/>
            </a:pPr>
            <a:r>
              <a:rPr lang="ko-KR" altLang="en-US" sz="1800" dirty="0">
                <a:solidFill>
                  <a:srgbClr val="00487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X6~ X11 </a:t>
            </a:r>
            <a:r>
              <a:rPr lang="ko-KR" altLang="en-US" sz="1800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변수들에 대하여 아래와 같이 값을 변경함</a:t>
            </a:r>
            <a:endParaRPr lang="ko-KR" altLang="en-US" dirty="0">
              <a:solidFill>
                <a:srgbClr val="00487E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ko-KR" altLang="en-US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1D1A36-63AD-492F-8D17-EF0DDD71502E}"/>
              </a:ext>
            </a:extLst>
          </p:cNvPr>
          <p:cNvSpPr txBox="1"/>
          <p:nvPr/>
        </p:nvSpPr>
        <p:spPr>
          <a:xfrm>
            <a:off x="699247" y="2582536"/>
            <a:ext cx="1348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-1 =&gt; 0</a:t>
            </a:r>
            <a:endParaRPr lang="en-US" altLang="ko-KR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 =&gt;1</a:t>
            </a:r>
            <a:endParaRPr lang="en-US" altLang="ko-KR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=&gt; 2</a:t>
            </a:r>
            <a:endParaRPr lang="en-US" altLang="ko-KR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=&gt; 3</a:t>
            </a:r>
            <a:endParaRPr lang="en-US" altLang="ko-KR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3~8 =&gt; 4</a:t>
            </a:r>
            <a:endParaRPr lang="en-US" altLang="ko-KR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ECFE4CA-B9A2-4A35-86D0-06785BEE1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-2596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_x606507392">
            <a:extLst>
              <a:ext uri="{FF2B5EF4-FFF2-40B4-BE49-F238E27FC236}">
                <a16:creationId xmlns:a16="http://schemas.microsoft.com/office/drawing/2014/main" id="{89DF7880-4E2E-4389-9AC4-D64DCFB75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99" y="4528786"/>
            <a:ext cx="8767996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X6~X11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변수들의 경우 범주가 총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개이지만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kumimoji="0" lang="en-US" altLang="ko-KR" sz="16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kumimoji="0" lang="ko-KR" altLang="en-US" sz="16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이상의 경우 표본의 수가 적었으며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연체를 예측하는데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 도움이 되지 않는다고 판단하였다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</a:t>
            </a:r>
            <a:r>
              <a:rPr kumimoji="0" lang="en-US" altLang="ko-KR" sz="16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3~8</a:t>
            </a:r>
            <a:r>
              <a:rPr kumimoji="0" lang="ko-KR" altLang="en-US" sz="16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범주를 묶어서 하나의 변수로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만들었다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47AA6B8-30E1-4BFE-8C39-600E5BE1A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353" y="-34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06496376">
            <a:extLst>
              <a:ext uri="{FF2B5EF4-FFF2-40B4-BE49-F238E27FC236}">
                <a16:creationId xmlns:a16="http://schemas.microsoft.com/office/drawing/2014/main" id="{5FF48E02-ECC8-4BD5-9BD7-26C879F4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57" y="2642531"/>
            <a:ext cx="2420713" cy="141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CA3BC-4FA1-4D85-96EA-20E9B7706E55}"/>
              </a:ext>
            </a:extLst>
          </p:cNvPr>
          <p:cNvSpPr txBox="1"/>
          <p:nvPr/>
        </p:nvSpPr>
        <p:spPr>
          <a:xfrm>
            <a:off x="5628940" y="2053417"/>
            <a:ext cx="9903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X12-(X13-X12) </a:t>
            </a:r>
            <a:r>
              <a:rPr lang="en-US" altLang="ko-KR" dirty="0">
                <a:solidFill>
                  <a:srgbClr val="0048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r>
              <a:rPr lang="ko-KR" altLang="en-US" dirty="0">
                <a:solidFill>
                  <a:srgbClr val="0048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dirty="0">
                <a:solidFill>
                  <a:srgbClr val="0048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</a:t>
            </a:r>
            <a:r>
              <a:rPr lang="ko-KR" altLang="en-US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면 </a:t>
            </a:r>
            <a:r>
              <a:rPr lang="en-US" altLang="ko-KR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, X12-(X13-X12)</a:t>
            </a:r>
            <a:r>
              <a:rPr lang="ko-KR" altLang="en-US" dirty="0">
                <a:solidFill>
                  <a:srgbClr val="0048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48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dirty="0">
                <a:solidFill>
                  <a:srgbClr val="0048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</a:t>
            </a:r>
            <a:r>
              <a:rPr lang="ko-KR" altLang="en-US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면 </a:t>
            </a:r>
            <a:r>
              <a:rPr lang="en-US" altLang="ko-KR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부여</a:t>
            </a:r>
            <a:endParaRPr lang="en-US" altLang="ko-KR" dirty="0">
              <a:solidFill>
                <a:srgbClr val="00487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ko-KR" altLang="en-US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이를 </a:t>
            </a:r>
            <a:r>
              <a:rPr lang="en-US" altLang="ko-KR" u="sng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more_0 </a:t>
            </a:r>
            <a:r>
              <a:rPr lang="ko-KR" altLang="en-US" dirty="0">
                <a:solidFill>
                  <a:srgbClr val="0048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변수로 만들었다</a:t>
            </a:r>
          </a:p>
          <a:p>
            <a:pPr algn="l"/>
            <a:endParaRPr lang="ko-KR" altLang="en-US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EE1EFC-EB8F-45D3-9FB4-1EE6B35B2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9" t="52593" r="57521" b="44730"/>
          <a:stretch/>
        </p:blipFill>
        <p:spPr>
          <a:xfrm>
            <a:off x="5863523" y="2973740"/>
            <a:ext cx="3457520" cy="281760"/>
          </a:xfrm>
          <a:prstGeom prst="rect">
            <a:avLst/>
          </a:prstGeom>
        </p:spPr>
      </p:pic>
      <p:pic>
        <p:nvPicPr>
          <p:cNvPr id="20" name="_x580306832">
            <a:extLst>
              <a:ext uri="{FF2B5EF4-FFF2-40B4-BE49-F238E27FC236}">
                <a16:creationId xmlns:a16="http://schemas.microsoft.com/office/drawing/2014/main" id="{3811633B-D8CD-4BCC-A775-DA67FC381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162" y="2701570"/>
            <a:ext cx="719909" cy="16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550BF3-752E-4DCA-9FA6-BB751E841D8E}"/>
              </a:ext>
            </a:extLst>
          </p:cNvPr>
          <p:cNvSpPr txBox="1"/>
          <p:nvPr/>
        </p:nvSpPr>
        <p:spPr>
          <a:xfrm>
            <a:off x="5737235" y="4153515"/>
            <a:ext cx="6979920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ko-KR" altLang="en-US" sz="1700" dirty="0">
              <a:solidFill>
                <a:srgbClr val="00487E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rgbClr val="00487E"/>
                </a:solidFill>
                <a:effectLst/>
                <a:latin typeface="Candara" panose="020E0502030303020204" pitchFamily="34" charset="0"/>
                <a:ea typeface="나눔스퀘어 Bold" panose="020B0600000101010101" pitchFamily="50" charset="-127"/>
              </a:rPr>
              <a:t>③</a:t>
            </a:r>
            <a:r>
              <a:rPr lang="en-US" altLang="ko-KR" dirty="0">
                <a:solidFill>
                  <a:srgbClr val="00487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487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X18&gt;X19</a:t>
            </a:r>
            <a:r>
              <a:rPr lang="ko-KR" altLang="en-US" dirty="0">
                <a:solidFill>
                  <a:srgbClr val="00487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일 경우 </a:t>
            </a:r>
            <a:r>
              <a:rPr lang="en-US" altLang="ko-KR" dirty="0">
                <a:solidFill>
                  <a:srgbClr val="00487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 X18 &lt; X19 </a:t>
            </a:r>
            <a:r>
              <a:rPr lang="ko-KR" altLang="en-US" dirty="0">
                <a:solidFill>
                  <a:srgbClr val="00487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경우 </a:t>
            </a:r>
            <a:r>
              <a:rPr lang="en-US" altLang="ko-KR" dirty="0">
                <a:solidFill>
                  <a:srgbClr val="00487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dirty="0">
                <a:solidFill>
                  <a:srgbClr val="00487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값을 부여함</a:t>
            </a:r>
            <a:r>
              <a:rPr lang="en-US" altLang="ko-KR" dirty="0">
                <a:solidFill>
                  <a:srgbClr val="00487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l"/>
            <a:r>
              <a:rPr lang="ko-KR" altLang="en-US" dirty="0">
                <a:solidFill>
                  <a:srgbClr val="00487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이를 </a:t>
            </a:r>
            <a:r>
              <a:rPr lang="en-US" altLang="ko-KR" u="sng" dirty="0" err="1">
                <a:solidFill>
                  <a:srgbClr val="00487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card_use</a:t>
            </a:r>
            <a:r>
              <a:rPr lang="en-US" altLang="ko-KR" u="sng" dirty="0">
                <a:solidFill>
                  <a:srgbClr val="00487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487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변수로 만들었다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A9347B8-709D-43B7-8F15-8E3FDBCF8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50" t="52553" r="60916" b="44535"/>
          <a:stretch/>
        </p:blipFill>
        <p:spPr>
          <a:xfrm>
            <a:off x="5863523" y="5510700"/>
            <a:ext cx="3175146" cy="350578"/>
          </a:xfrm>
          <a:prstGeom prst="rect">
            <a:avLst/>
          </a:prstGeom>
        </p:spPr>
      </p:pic>
      <p:pic>
        <p:nvPicPr>
          <p:cNvPr id="28" name="_x580306616">
            <a:extLst>
              <a:ext uri="{FF2B5EF4-FFF2-40B4-BE49-F238E27FC236}">
                <a16:creationId xmlns:a16="http://schemas.microsoft.com/office/drawing/2014/main" id="{5E21C4E1-B17B-4E8A-8E62-368B008A1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301" y="5163644"/>
            <a:ext cx="712018" cy="139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D03C154-9A73-4E65-9B19-A481EA3C3333}"/>
              </a:ext>
            </a:extLst>
          </p:cNvPr>
          <p:cNvCxnSpPr>
            <a:cxnSpLocks/>
          </p:cNvCxnSpPr>
          <p:nvPr/>
        </p:nvCxnSpPr>
        <p:spPr>
          <a:xfrm>
            <a:off x="9538859" y="3102739"/>
            <a:ext cx="55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944A60C-4BA5-4D8C-91A5-C07E80895539}"/>
              </a:ext>
            </a:extLst>
          </p:cNvPr>
          <p:cNvCxnSpPr>
            <a:cxnSpLocks/>
          </p:cNvCxnSpPr>
          <p:nvPr/>
        </p:nvCxnSpPr>
        <p:spPr>
          <a:xfrm>
            <a:off x="9625487" y="5627640"/>
            <a:ext cx="55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1502EF1-E6DA-4246-BE6D-12A819D425A2}"/>
              </a:ext>
            </a:extLst>
          </p:cNvPr>
          <p:cNvCxnSpPr>
            <a:cxnSpLocks/>
          </p:cNvCxnSpPr>
          <p:nvPr/>
        </p:nvCxnSpPr>
        <p:spPr>
          <a:xfrm>
            <a:off x="5591127" y="2053417"/>
            <a:ext cx="31315" cy="4804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022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7P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MODEL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872" y="1271944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45456C9-D167-4CA3-A668-531D5F954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928" y="8211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_x427859064">
            <a:extLst>
              <a:ext uri="{FF2B5EF4-FFF2-40B4-BE49-F238E27FC236}">
                <a16:creationId xmlns:a16="http://schemas.microsoft.com/office/drawing/2014/main" id="{9618C217-65D0-456A-9BE9-87FC7464B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797" y="4718534"/>
            <a:ext cx="7253814" cy="153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정확도를 평가한 결과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en-US" altLang="ko-KR" sz="18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DNN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사용했을 때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성능이 가장 좋았다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EDEABF9-D7D8-4CC9-A03D-D6925933A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569699304">
            <a:extLst>
              <a:ext uri="{FF2B5EF4-FFF2-40B4-BE49-F238E27FC236}">
                <a16:creationId xmlns:a16="http://schemas.microsoft.com/office/drawing/2014/main" id="{E3B86067-85E3-493F-AB6E-07C6801F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712704"/>
            <a:ext cx="10441947" cy="2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B0259CA-5F35-460F-B95C-8CB8238E9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9EFF5A1-7A32-4435-BA0F-11A0A91AC4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534554"/>
              </p:ext>
            </p:extLst>
          </p:nvPr>
        </p:nvGraphicFramePr>
        <p:xfrm>
          <a:off x="1677627" y="3159571"/>
          <a:ext cx="9226555" cy="115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311">
                  <a:extLst>
                    <a:ext uri="{9D8B030D-6E8A-4147-A177-3AD203B41FA5}">
                      <a16:colId xmlns:a16="http://schemas.microsoft.com/office/drawing/2014/main" val="3435461523"/>
                    </a:ext>
                  </a:extLst>
                </a:gridCol>
                <a:gridCol w="1845311">
                  <a:extLst>
                    <a:ext uri="{9D8B030D-6E8A-4147-A177-3AD203B41FA5}">
                      <a16:colId xmlns:a16="http://schemas.microsoft.com/office/drawing/2014/main" val="3459532459"/>
                    </a:ext>
                  </a:extLst>
                </a:gridCol>
                <a:gridCol w="1845311">
                  <a:extLst>
                    <a:ext uri="{9D8B030D-6E8A-4147-A177-3AD203B41FA5}">
                      <a16:colId xmlns:a16="http://schemas.microsoft.com/office/drawing/2014/main" val="2845346457"/>
                    </a:ext>
                  </a:extLst>
                </a:gridCol>
                <a:gridCol w="1845311">
                  <a:extLst>
                    <a:ext uri="{9D8B030D-6E8A-4147-A177-3AD203B41FA5}">
                      <a16:colId xmlns:a16="http://schemas.microsoft.com/office/drawing/2014/main" val="3391257302"/>
                    </a:ext>
                  </a:extLst>
                </a:gridCol>
                <a:gridCol w="1845311">
                  <a:extLst>
                    <a:ext uri="{9D8B030D-6E8A-4147-A177-3AD203B41FA5}">
                      <a16:colId xmlns:a16="http://schemas.microsoft.com/office/drawing/2014/main" val="3983030385"/>
                    </a:ext>
                  </a:extLst>
                </a:gridCol>
              </a:tblGrid>
              <a:tr h="39642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Random Forest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Xgboost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 GBM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DNN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2574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59528"/>
                  </a:ext>
                </a:extLst>
              </a:tr>
              <a:tr h="378548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정확도</a:t>
                      </a: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0.8094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0.8124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0.8176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0.8236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528857"/>
                  </a:ext>
                </a:extLst>
              </a:tr>
              <a:tr h="378548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0.75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0.75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0.77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0.77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544036"/>
                  </a:ext>
                </a:extLst>
              </a:tr>
            </a:tbl>
          </a:graphicData>
        </a:graphic>
      </p:graphicFrame>
      <p:sp>
        <p:nvSpPr>
          <p:cNvPr id="12" name="_x427859064">
            <a:extLst>
              <a:ext uri="{FF2B5EF4-FFF2-40B4-BE49-F238E27FC236}">
                <a16:creationId xmlns:a16="http://schemas.microsoft.com/office/drawing/2014/main" id="{7C754B43-786C-46E9-A3D0-893C63923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0894" y="1744454"/>
            <a:ext cx="7253814" cy="153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모델을 통해 데이터를 학습시켰다</a:t>
            </a:r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비율을 고려하여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8:2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나눠서 테스트하였다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D334B9E-276D-4EC5-AD50-C4B16DCB0916}"/>
              </a:ext>
            </a:extLst>
          </p:cNvPr>
          <p:cNvSpPr/>
          <p:nvPr/>
        </p:nvSpPr>
        <p:spPr>
          <a:xfrm>
            <a:off x="1508456" y="4904867"/>
            <a:ext cx="338341" cy="13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5FAB043-28EB-4F7D-9087-0824E70CB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165551"/>
              </p:ext>
            </p:extLst>
          </p:nvPr>
        </p:nvGraphicFramePr>
        <p:xfrm>
          <a:off x="1677626" y="5447836"/>
          <a:ext cx="3783330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427657847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3315116055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1913491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실제</a:t>
                      </a:r>
                      <a:r>
                        <a:rPr lang="en-US" altLang="ko-KR" sz="180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=0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2574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실제</a:t>
                      </a:r>
                      <a:r>
                        <a:rPr lang="en-US" altLang="ko-KR" sz="180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=1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2574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71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예측</a:t>
                      </a:r>
                      <a:r>
                        <a:rPr lang="en-US" altLang="ko-KR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=0</a:t>
                      </a:r>
                      <a:endParaRPr lang="ko-KR" altLang="en-US" sz="1800" b="0" i="0" u="none" strike="noStrike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3717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701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195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예측</a:t>
                      </a:r>
                      <a:r>
                        <a:rPr lang="en-US" altLang="ko-KR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=1</a:t>
                      </a: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181</a:t>
                      </a:r>
                      <a:endParaRPr lang="en-US" altLang="ko-KR" sz="1800" b="0" i="0" u="none" strike="noStrike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401</a:t>
                      </a:r>
                      <a:endParaRPr lang="en-US" altLang="ko-KR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80419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650F9DB-8A3F-48CE-81BE-6E1254ED0AE1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08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8P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MODEL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872" y="1271944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45456C9-D167-4CA3-A668-531D5F954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928" y="8211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EDEABF9-D7D8-4CC9-A03D-D6925933A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B0259CA-5F35-460F-B95C-8CB8238E9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_x427859064">
            <a:extLst>
              <a:ext uri="{FF2B5EF4-FFF2-40B4-BE49-F238E27FC236}">
                <a16:creationId xmlns:a16="http://schemas.microsoft.com/office/drawing/2014/main" id="{7C754B43-786C-46E9-A3D0-893C63923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275" y="1312298"/>
            <a:ext cx="7253814" cy="153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최종적으로 선택한 모델은 다음과 같다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ECB7536-B8EF-45B5-8B28-E1387ABE0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22" y="6568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580346792">
            <a:extLst>
              <a:ext uri="{FF2B5EF4-FFF2-40B4-BE49-F238E27FC236}">
                <a16:creationId xmlns:a16="http://schemas.microsoft.com/office/drawing/2014/main" id="{BE65DAF7-551C-49D7-B52B-901545A1A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06"/>
          <a:stretch/>
        </p:blipFill>
        <p:spPr bwMode="auto">
          <a:xfrm>
            <a:off x="2008284" y="2170928"/>
            <a:ext cx="6875796" cy="102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74B005D-3620-4F3C-9566-5470BB4E1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45" y="729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80329872">
            <a:extLst>
              <a:ext uri="{FF2B5EF4-FFF2-40B4-BE49-F238E27FC236}">
                <a16:creationId xmlns:a16="http://schemas.microsoft.com/office/drawing/2014/main" id="{FD53294A-9440-434A-9ECE-81839EF2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84" y="3378256"/>
            <a:ext cx="5259070" cy="34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1C1AC8-DEAD-4C97-A72E-9F88BBE33CEB}"/>
              </a:ext>
            </a:extLst>
          </p:cNvPr>
          <p:cNvSpPr txBox="1"/>
          <p:nvPr/>
        </p:nvSpPr>
        <p:spPr>
          <a:xfrm>
            <a:off x="1696944" y="3962569"/>
            <a:ext cx="9172986" cy="223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Node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가지는 층을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쌓고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활성화함수로써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sigmoid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사용함</a:t>
            </a:r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Opmizer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로는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adam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손실함수로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binary_crossentropy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</a:t>
            </a:r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Epochs=100,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batch_size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=50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학습을 시킴</a:t>
            </a:r>
            <a:endParaRPr lang="en-US" altLang="ko-KR" sz="180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cut-0ff </a:t>
            </a:r>
            <a:r>
              <a:rPr lang="ko-KR" altLang="en-US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</a:t>
            </a:r>
            <a:r>
              <a:rPr lang="en-US" altLang="ko-KR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0.5</a:t>
            </a:r>
            <a:r>
              <a:rPr lang="ko-KR" altLang="en-US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설정함</a:t>
            </a:r>
            <a:endParaRPr lang="ko-KR" altLang="en-US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0BC426-7590-4EE5-AA20-7CD59C336305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957660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854</Words>
  <Application>Microsoft Office PowerPoint</Application>
  <PresentationFormat>와이드스크린</PresentationFormat>
  <Paragraphs>155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Wingdings</vt:lpstr>
      <vt:lpstr>맑은 고딕</vt:lpstr>
      <vt:lpstr>Arial</vt:lpstr>
      <vt:lpstr>나눔스퀘어_ac ExtraBold</vt:lpstr>
      <vt:lpstr>나눔스퀘어 Bold</vt:lpstr>
      <vt:lpstr>나눔스퀘어_ac Bold</vt:lpstr>
      <vt:lpstr>Candara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Ryu Jihui</cp:lastModifiedBy>
  <cp:revision>48</cp:revision>
  <dcterms:created xsi:type="dcterms:W3CDTF">2020-05-14T14:56:15Z</dcterms:created>
  <dcterms:modified xsi:type="dcterms:W3CDTF">2020-10-30T02:55:49Z</dcterms:modified>
</cp:coreProperties>
</file>